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317" r:id="rId5"/>
    <p:sldId id="318" r:id="rId6"/>
    <p:sldId id="269" r:id="rId7"/>
    <p:sldId id="270" r:id="rId8"/>
    <p:sldId id="271" r:id="rId9"/>
    <p:sldId id="343" r:id="rId10"/>
    <p:sldId id="344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92" r:id="rId19"/>
    <p:sldId id="280" r:id="rId20"/>
    <p:sldId id="281" r:id="rId21"/>
    <p:sldId id="282" r:id="rId22"/>
    <p:sldId id="283" r:id="rId23"/>
    <p:sldId id="284" r:id="rId24"/>
    <p:sldId id="285" r:id="rId25"/>
    <p:sldId id="293" r:id="rId26"/>
    <p:sldId id="286" r:id="rId27"/>
    <p:sldId id="289" r:id="rId28"/>
    <p:sldId id="288" r:id="rId29"/>
    <p:sldId id="290" r:id="rId30"/>
    <p:sldId id="291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1" r:id="rId46"/>
    <p:sldId id="313" r:id="rId47"/>
    <p:sldId id="34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95083" autoAdjust="0"/>
  </p:normalViewPr>
  <p:slideViewPr>
    <p:cSldViewPr snapToGrid="0" showGuides="1">
      <p:cViewPr varScale="1">
        <p:scale>
          <a:sx n="97" d="100"/>
          <a:sy n="97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8/26/20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8/26/20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69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6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50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0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3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38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3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9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44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8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03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0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2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0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7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13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70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46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6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74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8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51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3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81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9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68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7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00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95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05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1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D9AE7-B410-0F41-9CF1-7EB2080B68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6510" y="150927"/>
            <a:ext cx="965037" cy="9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11" name="Picture Placeholder 10" title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5311-D21D-0F4C-8247-28A53E0B0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6510" y="150927"/>
            <a:ext cx="965037" cy="9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8/26/20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FD7FC35-76A9-A241-ACA0-06E04C76B33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16510" y="150927"/>
            <a:ext cx="965037" cy="9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TW" altLang="en-US" dirty="0"/>
              <a:t>章</a:t>
            </a:r>
            <a:br>
              <a:rPr lang="en-US" altLang="zh-CN" dirty="0"/>
            </a:br>
            <a:r>
              <a:rPr lang="en-US" altLang="zh-CN" dirty="0"/>
              <a:t>Python</a:t>
            </a:r>
            <a:r>
              <a:rPr lang="zh-CN" altLang="zh-CN" dirty="0"/>
              <a:t>语言概述</a:t>
            </a:r>
            <a:endParaRPr lang="en-US" dirty="0"/>
          </a:p>
        </p:txBody>
      </p:sp>
      <p:pic>
        <p:nvPicPr>
          <p:cNvPr id="4" name="Picture Placeholder 3" title="Open book on table, blurred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BD9359A-8214-904C-9CD9-EBDB9894F2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5"/>
            <a:ext cx="10096500" cy="1734474"/>
          </a:xfrm>
        </p:spPr>
        <p:txBody>
          <a:bodyPr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8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E6DA453-D4C1-4944-8DDA-A73EF2CC8078}"/>
              </a:ext>
            </a:extLst>
          </p:cNvPr>
          <p:cNvSpPr txBox="1">
            <a:spLocks/>
          </p:cNvSpPr>
          <p:nvPr/>
        </p:nvSpPr>
        <p:spPr>
          <a:xfrm>
            <a:off x="1105659" y="1808745"/>
            <a:ext cx="4294114" cy="4435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Windows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系统中安装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0F8DD47-F5DD-41CF-8174-F7E93E55D6A3}"/>
              </a:ext>
            </a:extLst>
          </p:cNvPr>
          <p:cNvSpPr txBox="1">
            <a:spLocks/>
          </p:cNvSpPr>
          <p:nvPr/>
        </p:nvSpPr>
        <p:spPr>
          <a:xfrm>
            <a:off x="1105658" y="2416254"/>
            <a:ext cx="9980681" cy="3182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）检查系统是否已安装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：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 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终端窗口输入“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”命令</a:t>
            </a:r>
            <a:endParaRPr lang="en-US" altLang="zh-CN" dirty="0"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cs typeface="+mj-cs"/>
              </a:rPr>
              <a:t>2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）若未安装，官网下载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指定版本并匹配电脑属性的安装程序</a:t>
            </a:r>
            <a:endParaRPr lang="en-US" altLang="zh-CN" dirty="0"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cs typeface="+mj-cs"/>
              </a:rPr>
              <a:t>3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）运行安装程序，按照提示逐步安装并配置系统环境（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Path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）</a:t>
            </a:r>
            <a:endParaRPr lang="en-US" altLang="zh-CN" dirty="0"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cs typeface="+mj-cs"/>
              </a:rPr>
              <a:t>4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）安装完成后，终端窗口输入“</a:t>
            </a:r>
            <a:r>
              <a:rPr lang="en-US" altLang="zh-CN" dirty="0"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ea typeface="宋体" panose="02010600030101010101" pitchFamily="2" charset="-122"/>
                <a:cs typeface="+mj-cs"/>
              </a:rPr>
              <a:t>”命令，检查是否安装成功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900606-AE52-4303-9802-91E051D8C3C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/>
          <a:stretch/>
        </p:blipFill>
        <p:spPr bwMode="auto">
          <a:xfrm>
            <a:off x="2041280" y="4710664"/>
            <a:ext cx="8109435" cy="1461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92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E6DA453-D4C1-4944-8DDA-A73EF2CC8078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4650248" cy="6075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macOS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系统中安装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0F8DD47-F5DD-41CF-8174-F7E93E55D6A3}"/>
              </a:ext>
            </a:extLst>
          </p:cNvPr>
          <p:cNvSpPr txBox="1">
            <a:spLocks/>
          </p:cNvSpPr>
          <p:nvPr/>
        </p:nvSpPr>
        <p:spPr>
          <a:xfrm>
            <a:off x="1104900" y="2207709"/>
            <a:ext cx="9980681" cy="31824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）大多数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macOS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系统都默认安装了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，检查系统已安装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的版本：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  Terminal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会话窗口输入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”命令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查看版本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Ctrl+D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或者执行命令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exit()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退出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Python2.7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并返回到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Terminal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窗口，执行命令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python3”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）如果系统中尚未安装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，就需要下载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Mac OS 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安装程序，按提示信息安装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4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）安装完毕以后，在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Terminal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会话窗口输入“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python3 --version”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命令，检查是否安装成功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DB3F2-C957-49AF-A616-F442E1FBB3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797" y="4827138"/>
            <a:ext cx="8198763" cy="16737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03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E6DA453-D4C1-4944-8DDA-A73EF2CC8078}"/>
              </a:ext>
            </a:extLst>
          </p:cNvPr>
          <p:cNvSpPr txBox="1">
            <a:spLocks/>
          </p:cNvSpPr>
          <p:nvPr/>
        </p:nvSpPr>
        <p:spPr>
          <a:xfrm>
            <a:off x="1105658" y="1600200"/>
            <a:ext cx="4255614" cy="4692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Linux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系统中安装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60F8DD47-F5DD-41CF-8174-F7E93E55D6A3}"/>
              </a:ext>
            </a:extLst>
          </p:cNvPr>
          <p:cNvSpPr txBox="1">
            <a:spLocks/>
          </p:cNvSpPr>
          <p:nvPr/>
        </p:nvSpPr>
        <p:spPr>
          <a:xfrm>
            <a:off x="1106419" y="2146747"/>
            <a:ext cx="9980681" cy="3182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）几乎所有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Linux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系统都默认安装了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，系统自带的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版本是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2.7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打开终端窗口，并执行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--version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命令，从输出内容可以看出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的版本号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Ctrl+D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或者执行命令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exit()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退出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Python2.7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并返回到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Terminal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窗口，执行命令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python3”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）如果系统中尚未安装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，就需要下载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Mac OS 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安装程序，按提示信息安装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4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）安装完毕以后，在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Terminal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会话窗口输入“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python3 --version”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命令，检查是否安装成功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A3D173-D85C-49A2-A39F-8FBD8BA4ED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46" y="4868183"/>
            <a:ext cx="8375226" cy="1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5658" y="1808745"/>
            <a:ext cx="4108025" cy="4682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6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交互式运行</a:t>
            </a:r>
            <a:endParaRPr lang="en-US" altLang="zh-CN" sz="26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24912B3-0F5E-4E4D-BCE6-FE7C63CE07A5}"/>
              </a:ext>
            </a:extLst>
          </p:cNvPr>
          <p:cNvSpPr txBox="1">
            <a:spLocks/>
          </p:cNvSpPr>
          <p:nvPr/>
        </p:nvSpPr>
        <p:spPr>
          <a:xfrm>
            <a:off x="1112643" y="2479863"/>
            <a:ext cx="5391395" cy="2807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IDLE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）使用系统终端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39A93085-5CC7-4A50-9A12-8001F4D1E4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58" y="2897887"/>
            <a:ext cx="5274310" cy="13881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C7FC3B-15F2-4AF6-B83D-8703861FF1E8}"/>
              </a:ext>
            </a:extLst>
          </p:cNvPr>
          <p:cNvPicPr/>
          <p:nvPr/>
        </p:nvPicPr>
        <p:blipFill rotWithShape="1">
          <a:blip r:embed="rId4"/>
          <a:srcRect b="30897"/>
          <a:stretch/>
        </p:blipFill>
        <p:spPr bwMode="auto">
          <a:xfrm>
            <a:off x="1104900" y="4937981"/>
            <a:ext cx="5267325" cy="1104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45F5EF-FE16-4079-9521-C66F6873418B}"/>
              </a:ext>
            </a:extLst>
          </p:cNvPr>
          <p:cNvSpPr/>
          <p:nvPr/>
        </p:nvSpPr>
        <p:spPr>
          <a:xfrm>
            <a:off x="6875586" y="3247332"/>
            <a:ext cx="42107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特点：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algn="just"/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algn="just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实验测试效果较好但代码无法保存。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01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2.2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的安装与运行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4997F648-DE66-4EA2-B055-CED02A2EF91C}"/>
              </a:ext>
            </a:extLst>
          </p:cNvPr>
          <p:cNvSpPr txBox="1">
            <a:spLocks/>
          </p:cNvSpPr>
          <p:nvPr/>
        </p:nvSpPr>
        <p:spPr>
          <a:xfrm>
            <a:off x="1104900" y="1704943"/>
            <a:ext cx="3418974" cy="1014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6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6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文件</a:t>
            </a:r>
            <a:endParaRPr lang="en-US" altLang="zh-CN" sz="26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66444-D66E-4CD1-9096-34C3D1664519}"/>
              </a:ext>
            </a:extLst>
          </p:cNvPr>
          <p:cNvSpPr/>
          <p:nvPr/>
        </p:nvSpPr>
        <p:spPr>
          <a:xfrm>
            <a:off x="1104900" y="2536661"/>
            <a:ext cx="9980682" cy="14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例如：首先在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盘中新建文本文件并命名为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test.py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，在其中输入代码“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print(3+4)”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，保存文件并确保文件的扩展名为“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；然后，打开终端窗口，输入命令“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E:\test.py”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并按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Enter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键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8BDC91-C280-4E5F-8129-56B8835031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2864" y="3953718"/>
            <a:ext cx="4624753" cy="1142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ACEC85-741C-4B2E-A18F-28AAE0A6D600}"/>
              </a:ext>
            </a:extLst>
          </p:cNvPr>
          <p:cNvSpPr/>
          <p:nvPr/>
        </p:nvSpPr>
        <p:spPr>
          <a:xfrm>
            <a:off x="4610698" y="571053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特点：可以永久保存</a:t>
            </a:r>
          </a:p>
        </p:txBody>
      </p:sp>
    </p:spTree>
    <p:extLst>
      <p:ext uri="{BB962C8B-B14F-4D97-AF65-F5344CB8AC3E}">
        <p14:creationId xmlns:p14="http://schemas.microsoft.com/office/powerpoint/2010/main" val="21434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808" y="2561763"/>
            <a:ext cx="10814384" cy="1734474"/>
          </a:xfrm>
        </p:spPr>
        <p:txBody>
          <a:bodyPr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/>
              <a:t>2.3 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zh-CN" dirty="0"/>
              <a:t>的安装与使用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ea typeface="宋体" panose="02010600030101010101" pitchFamily="2" charset="-122"/>
              </a:rPr>
              <a:t>的安装与使用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4900" y="1423734"/>
            <a:ext cx="9980682" cy="2686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一个开源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Web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应用程序，它</a:t>
            </a:r>
            <a:r>
              <a:rPr lang="zh-CN" altLang="zh-CN" dirty="0"/>
              <a:t>提供了一个环境，允许用户创建和共享代码和文档，可以其中记录代码、运行代码、显示结果、可视化数据并查看输出，而无需离开环境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是以网页形式打开的应用程序，可以在网页页面中直接编写程序和运行代码，而代码的运行结果也会直接在代码块下显示。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C2343B-0989-472D-8640-18C6AA5FF54E}"/>
              </a:ext>
            </a:extLst>
          </p:cNvPr>
          <p:cNvGrpSpPr/>
          <p:nvPr/>
        </p:nvGrpSpPr>
        <p:grpSpPr>
          <a:xfrm>
            <a:off x="1104900" y="4252462"/>
            <a:ext cx="1017472" cy="1017472"/>
            <a:chOff x="5483" y="46542"/>
            <a:chExt cx="1017472" cy="1017472"/>
          </a:xfrm>
        </p:grpSpPr>
        <p:sp>
          <p:nvSpPr>
            <p:cNvPr id="15" name="椭圆 14" title="Step 1 title">
              <a:extLst>
                <a:ext uri="{FF2B5EF4-FFF2-40B4-BE49-F238E27FC236}">
                  <a16:creationId xmlns:a16="http://schemas.microsoft.com/office/drawing/2014/main" id="{3AB06322-CF8C-4C40-9AD2-FAD650654CC2}"/>
                </a:ext>
              </a:extLst>
            </p:cNvPr>
            <p:cNvSpPr/>
            <p:nvPr/>
          </p:nvSpPr>
          <p:spPr>
            <a:xfrm>
              <a:off x="5483" y="46542"/>
              <a:ext cx="1017472" cy="101747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椭圆 4">
              <a:extLst>
                <a:ext uri="{FF2B5EF4-FFF2-40B4-BE49-F238E27FC236}">
                  <a16:creationId xmlns:a16="http://schemas.microsoft.com/office/drawing/2014/main" id="{539FE3F2-D9AD-45AB-A2BE-5E307EB6D8A5}"/>
                </a:ext>
              </a:extLst>
            </p:cNvPr>
            <p:cNvSpPr txBox="1"/>
            <p:nvPr/>
          </p:nvSpPr>
          <p:spPr>
            <a:xfrm>
              <a:off x="154488" y="195547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宋体" panose="02010600030101010101" pitchFamily="2" charset="-122"/>
                  <a:ea typeface="宋体" panose="02010600030101010101" pitchFamily="2" charset="-122"/>
                </a:rPr>
                <a:t>特点</a:t>
              </a:r>
              <a:endParaRPr lang="en-US" sz="2400" kern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43ADDE7-10BD-4592-B4D3-EA5EF8C0579E}"/>
              </a:ext>
            </a:extLst>
          </p:cNvPr>
          <p:cNvSpPr txBox="1"/>
          <p:nvPr/>
        </p:nvSpPr>
        <p:spPr>
          <a:xfrm>
            <a:off x="2272136" y="3596937"/>
            <a:ext cx="9302987" cy="232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在浏览器中编辑代码时，具有自动语法高亮、缩进、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tab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补全的功能；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具有在浏览器中执行代码的能力，同时在代码块下方展示计算结果；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使用多媒体表示（如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HTML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、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LaTeX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、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PNG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、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SVG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等）显示计算结果。</a:t>
            </a:r>
            <a:endParaRPr lang="en-US" altLang="zh-CN" sz="2000" dirty="0">
              <a:solidFill>
                <a:schemeClr val="tx2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支持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Markdown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标记语言的语法，可以为代码提供注释而不是仅仅使用纯文本；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支持使用</a:t>
            </a:r>
            <a:r>
              <a:rPr lang="en-US" altLang="zh-CN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LaTeX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编写数学公式，并由</a:t>
            </a:r>
            <a:r>
              <a:rPr lang="en-US" altLang="zh-CN" sz="2000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MathJax</a:t>
            </a:r>
            <a:r>
              <a:rPr lang="zh-CN" altLang="en-US" sz="2000" dirty="0">
                <a:solidFill>
                  <a:schemeClr val="tx2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进行及时呈现。</a:t>
            </a:r>
          </a:p>
        </p:txBody>
      </p:sp>
    </p:spTree>
    <p:extLst>
      <p:ext uri="{BB962C8B-B14F-4D97-AF65-F5344CB8AC3E}">
        <p14:creationId xmlns:p14="http://schemas.microsoft.com/office/powerpoint/2010/main" val="42415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4900" y="1577153"/>
            <a:ext cx="9980682" cy="459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的安装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Anaconda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包管理工具，该工具提供了对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包的查找、下载、安装、卸载的功能，在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 3.4+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以上版本的系统中都自带了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工具，可以通过“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 --version”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命令来判断是否已安装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安装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的命令如下，在终端命令行中输入：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0F55B1B-575A-48E7-B4ED-D7916ABCB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11235"/>
              </p:ext>
            </p:extLst>
          </p:nvPr>
        </p:nvGraphicFramePr>
        <p:xfrm>
          <a:off x="1486569" y="4982166"/>
          <a:ext cx="9407266" cy="770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7266">
                  <a:extLst>
                    <a:ext uri="{9D8B030D-6E8A-4147-A177-3AD203B41FA5}">
                      <a16:colId xmlns:a16="http://schemas.microsoft.com/office/drawing/2014/main" val="1478211251"/>
                    </a:ext>
                  </a:extLst>
                </a:gridCol>
              </a:tblGrid>
              <a:tr h="770533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python3 -m pip install --upgrade pip     #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更新</a:t>
                      </a:r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pip</a:t>
                      </a:r>
                      <a:r>
                        <a:rPr lang="zh-CN" altLang="en-US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工具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python3 -m pip install </a:t>
                      </a:r>
                      <a:r>
                        <a:rPr lang="en-US" altLang="zh-CN" sz="2000" b="1" kern="1200" dirty="0" err="1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jupyter</a:t>
                      </a:r>
                      <a:endParaRPr lang="en-US" altLang="zh-CN" sz="2000" b="1" kern="1200" dirty="0">
                        <a:solidFill>
                          <a:schemeClr val="lt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6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8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6419" y="1398070"/>
            <a:ext cx="9980681" cy="27958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的启动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 latinLnBrk="1">
              <a:lnSpc>
                <a:spcPct val="10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可以通过点击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图标启动，还可以通过系统的终端窗口启动。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A9239C-35F6-485B-A684-6AE400DA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16" y="3121641"/>
            <a:ext cx="5551173" cy="322651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AB0C97-3AF8-42BA-BFDC-81E4EF948D09}"/>
              </a:ext>
            </a:extLst>
          </p:cNvPr>
          <p:cNvSpPr/>
          <p:nvPr/>
        </p:nvSpPr>
        <p:spPr>
          <a:xfrm>
            <a:off x="1227578" y="3171878"/>
            <a:ext cx="43083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运行以上命令，就会在终端窗口打开一个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的服务器，同时系统默认的浏览器中会同步启动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网页应用。浏览器地址栏中默认显示为：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http://localhost:8888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其中，“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localhost”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指的是本机，“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8888”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是端口号</a:t>
            </a:r>
            <a:endParaRPr lang="zh-CN" altLang="en-US" sz="2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018639"/>
              </p:ext>
            </p:extLst>
          </p:nvPr>
        </p:nvGraphicFramePr>
        <p:xfrm>
          <a:off x="3923259" y="2552465"/>
          <a:ext cx="5091113" cy="391767"/>
        </p:xfrm>
        <a:graphic>
          <a:graphicData uri="http://schemas.openxmlformats.org/drawingml/2006/table">
            <a:tbl>
              <a:tblPr firstRow="1" firstCol="1" bandRow="1"/>
              <a:tblGrid>
                <a:gridCol w="5091113">
                  <a:extLst>
                    <a:ext uri="{9D8B030D-6E8A-4147-A177-3AD203B41FA5}">
                      <a16:colId xmlns:a16="http://schemas.microsoft.com/office/drawing/2014/main" val="885369521"/>
                    </a:ext>
                  </a:extLst>
                </a:gridCol>
              </a:tblGrid>
              <a:tr h="391767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jupyter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notebook</a:t>
                      </a:r>
                      <a:endParaRPr lang="zh-CN" sz="180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89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6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教学内容</a:t>
            </a:r>
            <a:endParaRPr lang="en-US" sz="36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2.1 Python</a:t>
            </a:r>
            <a:r>
              <a:rPr lang="zh-CN" altLang="en-US" dirty="0"/>
              <a:t>语言的产生与发展</a:t>
            </a:r>
            <a:endParaRPr lang="en-US" altLang="zh-CN" dirty="0"/>
          </a:p>
          <a:p>
            <a:r>
              <a:rPr lang="en-US" altLang="zh-CN" dirty="0"/>
              <a:t>2.2 Python</a:t>
            </a:r>
            <a:r>
              <a:rPr lang="zh-CN" altLang="en-US" dirty="0"/>
              <a:t>的安装与运行</a:t>
            </a:r>
            <a:endParaRPr lang="en-US" altLang="zh-CN" dirty="0"/>
          </a:p>
          <a:p>
            <a:r>
              <a:rPr lang="en-US" altLang="zh-CN" dirty="0"/>
              <a:t>2.3 Jupyter Notebook</a:t>
            </a:r>
            <a:r>
              <a:rPr lang="zh-CN" altLang="zh-CN" dirty="0"/>
              <a:t>的安装和使用</a:t>
            </a:r>
            <a:endParaRPr lang="en-US" altLang="zh-CN" dirty="0"/>
          </a:p>
          <a:p>
            <a:r>
              <a:rPr lang="en-US" altLang="zh-CN" dirty="0"/>
              <a:t>2.4 Python </a:t>
            </a:r>
            <a:r>
              <a:rPr lang="zh-CN" altLang="en-US" dirty="0"/>
              <a:t>第三方库的安装与使用</a:t>
            </a:r>
            <a:endParaRPr lang="en-US" altLang="zh-CN" dirty="0"/>
          </a:p>
          <a:p>
            <a:r>
              <a:rPr lang="en-US" altLang="zh-CN" dirty="0"/>
              <a:t>2.5 Python</a:t>
            </a:r>
            <a:r>
              <a:rPr lang="zh-CN" altLang="en-US" dirty="0"/>
              <a:t>的集成开发环境</a:t>
            </a:r>
            <a:endParaRPr lang="en-US" altLang="zh-CN" dirty="0"/>
          </a:p>
        </p:txBody>
      </p:sp>
      <p:pic>
        <p:nvPicPr>
          <p:cNvPr id="4" name="Picture Placeholder 4" title="Closeup of books on shelves">
            <a:extLst>
              <a:ext uri="{FF2B5EF4-FFF2-40B4-BE49-F238E27FC236}">
                <a16:creationId xmlns:a16="http://schemas.microsoft.com/office/drawing/2014/main" id="{7181BEA0-57E7-4D42-B397-6939B44F50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1411" y="1600200"/>
            <a:ext cx="5214171" cy="38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0681" cy="48707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800" b="1" dirty="0">
                <a:ea typeface="宋体" panose="02010600030101010101" pitchFamily="2" charset="-122"/>
                <a:cs typeface="+mj-cs"/>
              </a:rPr>
              <a:t> </a:t>
            </a:r>
            <a:r>
              <a:rPr lang="zh-CN" altLang="en-US" sz="2400" b="1" dirty="0">
                <a:ea typeface="宋体" panose="02010600030101010101" pitchFamily="2" charset="-122"/>
                <a:cs typeface="+mj-cs"/>
              </a:rPr>
              <a:t>注意</a:t>
            </a:r>
            <a:r>
              <a:rPr lang="zh-CN" altLang="en-US" sz="1800" b="1" dirty="0">
                <a:ea typeface="宋体" panose="02010600030101010101" pitchFamily="2" charset="-122"/>
                <a:cs typeface="+mj-cs"/>
              </a:rPr>
              <a:t>：</a:t>
            </a:r>
            <a:endParaRPr lang="en-US" altLang="zh-CN" sz="1800" b="1" dirty="0">
              <a:ea typeface="宋体" panose="02010600030101010101" pitchFamily="2" charset="-122"/>
              <a:cs typeface="+mj-cs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在启动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服务器、进行网页应用操作的过程中，必须保持终端窗口的服务器程序的运行，不能关闭终端窗口。否则就会断开网页应用与本地服务器程序的链接，用户就无法在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网页应用中进行任何操作。</a:t>
            </a: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如果用户同时启动了多个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网页应用，重复使用“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8888”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的默认端口号会引起冲突。用户可以自定义端口号来启动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其中，“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&lt;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port_number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是自定义端口号，直接以数字的形式写在命令当中，数字两边不加尖括号“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&lt;&gt;”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，如“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 --port 9999”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，即在服务器的“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9999”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号端口启动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91271"/>
              </p:ext>
            </p:extLst>
          </p:nvPr>
        </p:nvGraphicFramePr>
        <p:xfrm>
          <a:off x="2887581" y="4186988"/>
          <a:ext cx="5795360" cy="375386"/>
        </p:xfrm>
        <a:graphic>
          <a:graphicData uri="http://schemas.openxmlformats.org/drawingml/2006/table">
            <a:tbl>
              <a:tblPr firstRow="1" firstCol="1" bandRow="1"/>
              <a:tblGrid>
                <a:gridCol w="5795360">
                  <a:extLst>
                    <a:ext uri="{9D8B030D-6E8A-4147-A177-3AD203B41FA5}">
                      <a16:colId xmlns:a16="http://schemas.microsoft.com/office/drawing/2014/main" val="542940054"/>
                    </a:ext>
                  </a:extLst>
                </a:gridCol>
              </a:tblGrid>
              <a:tr h="375386">
                <a:tc>
                  <a:txBody>
                    <a:bodyPr/>
                    <a:lstStyle/>
                    <a:p>
                      <a:pPr indent="266700"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jupyter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notebook --port &lt;</a:t>
                      </a:r>
                      <a:r>
                        <a:rPr lang="en-US" sz="18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port_number</a:t>
                      </a:r>
                      <a:r>
                        <a:rPr lang="en-US" sz="18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sz="180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8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96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5659" y="1389331"/>
            <a:ext cx="9980682" cy="14593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执行完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服务器的启动命令之后，系统默认的浏览器会进入到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网页应用的主页面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067EA04E-14ED-434A-AB7F-769ECFA590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5805" y="2694288"/>
            <a:ext cx="5698376" cy="14694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E7FBEA-3B28-45EC-A8BF-A0668CC6E9B1}"/>
              </a:ext>
            </a:extLst>
          </p:cNvPr>
          <p:cNvSpPr/>
          <p:nvPr/>
        </p:nvSpPr>
        <p:spPr>
          <a:xfrm>
            <a:off x="1105659" y="4357788"/>
            <a:ext cx="99806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主页面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是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当前文件夹的文件管理界面，默认的文件夹为用户启动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服务器时所在的文件夹。用户可以根据自身需要，点击文件夹列表中的文件或者文件夹，设置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笔记本文档的存放路径。</a:t>
            </a:r>
          </a:p>
        </p:txBody>
      </p:sp>
    </p:spTree>
    <p:extLst>
      <p:ext uri="{BB962C8B-B14F-4D97-AF65-F5344CB8AC3E}">
        <p14:creationId xmlns:p14="http://schemas.microsoft.com/office/powerpoint/2010/main" val="36845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E7FBEA-3B28-45EC-A8BF-A0668CC6E9B1}"/>
              </a:ext>
            </a:extLst>
          </p:cNvPr>
          <p:cNvSpPr/>
          <p:nvPr/>
        </p:nvSpPr>
        <p:spPr>
          <a:xfrm>
            <a:off x="1104900" y="1748398"/>
            <a:ext cx="9980682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如果需要显示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的当前操作路径，可以在网页应用的单元格中输入下面的命令，按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“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Ctrl+Enter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组合键快捷运行，其结果显示当前默认的文件存储路径。</a:t>
            </a:r>
          </a:p>
        </p:txBody>
      </p:sp>
      <p:pic>
        <p:nvPicPr>
          <p:cNvPr id="10" name="Picture 38">
            <a:extLst>
              <a:ext uri="{FF2B5EF4-FFF2-40B4-BE49-F238E27FC236}">
                <a16:creationId xmlns:a16="http://schemas.microsoft.com/office/drawing/2014/main" id="{9BA99DBE-810C-48C5-A852-B49C893491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54300" y="3829189"/>
            <a:ext cx="7145988" cy="2465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41606"/>
              </p:ext>
            </p:extLst>
          </p:nvPr>
        </p:nvGraphicFramePr>
        <p:xfrm>
          <a:off x="2654300" y="2867994"/>
          <a:ext cx="7145988" cy="698500"/>
        </p:xfrm>
        <a:graphic>
          <a:graphicData uri="http://schemas.openxmlformats.org/drawingml/2006/table">
            <a:tbl>
              <a:tblPr firstRow="1" firstCol="1" bandRow="1"/>
              <a:tblGrid>
                <a:gridCol w="7145988">
                  <a:extLst>
                    <a:ext uri="{9D8B030D-6E8A-4147-A177-3AD203B41FA5}">
                      <a16:colId xmlns:a16="http://schemas.microsoft.com/office/drawing/2014/main" val="1302825601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os</a:t>
                      </a:r>
                      <a:endParaRPr lang="zh-CN" sz="200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127000"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os.path.abspath</a:t>
                      </a: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('.'))</a:t>
                      </a:r>
                      <a:endParaRPr lang="zh-CN" sz="200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35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72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5659" y="1436571"/>
            <a:ext cx="9982200" cy="4502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更改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笔记本文件的默认存储位置：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 latinLnBrk="1">
              <a:lnSpc>
                <a:spcPct val="120000"/>
              </a:lnSpc>
              <a:spcBef>
                <a:spcPts val="1500"/>
              </a:spcBef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①在终端窗口中输入“</a:t>
            </a:r>
            <a:r>
              <a:rPr lang="en-US" altLang="zh-CN" sz="2200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 notebook --generate-config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命令，会得到一行提示信息：“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Writing default config to:  C:\Users\Administrator\.jupyter\jupyter_notebook_config.py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，表示在默认路径下创建了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的配置文件“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jupyter_notebook_config.py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 latinLnBrk="1">
              <a:lnSpc>
                <a:spcPct val="120000"/>
              </a:lnSpc>
              <a:spcBef>
                <a:spcPts val="1000"/>
              </a:spcBef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②用记事本或者其他文本编辑软件打开配置文件，并在配置文件中找到如下字符串：“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#</a:t>
            </a:r>
            <a:r>
              <a:rPr lang="en-US" altLang="zh-CN" sz="2200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c.NotebookApp.notebook_dir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 =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，删除该行代码前面的“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#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号。然后，在该行代码的“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=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后面填写用户指定的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笔记本文件存储位置，例如：“</a:t>
            </a:r>
            <a:r>
              <a:rPr lang="en-US" altLang="zh-CN" sz="2200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c.NotebookApp.notebook_dir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 = ‘D:\Code\</a:t>
            </a:r>
            <a:r>
              <a:rPr lang="en-US" altLang="zh-CN" sz="2200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200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-notebook’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”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 latinLnBrk="1">
              <a:lnSpc>
                <a:spcPct val="120000"/>
              </a:lnSpc>
              <a:spcBef>
                <a:spcPts val="1000"/>
              </a:spcBef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③重新启动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，此时网页应用的工作目录已经更改为用户指定的目录。如果需要，用户可以编辑和修改配置文件，重新指定工作目录，而不需要再次创建配置文件。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14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6418" y="1600200"/>
            <a:ext cx="9980682" cy="459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Notebook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的基本使用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Jupyter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网页应用的主页面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6" name="Picture 25">
            <a:extLst>
              <a:ext uri="{FF2B5EF4-FFF2-40B4-BE49-F238E27FC236}">
                <a16:creationId xmlns:a16="http://schemas.microsoft.com/office/drawing/2014/main" id="{BDBF883F-8036-4549-9288-60B97E4A15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41070" y="2990094"/>
            <a:ext cx="6360336" cy="28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5659" y="1600200"/>
            <a:ext cx="9980682" cy="459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笔记本文档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Code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方式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ctr">
              <a:lnSpc>
                <a:spcPct val="100000"/>
              </a:lnSpc>
              <a:spcBef>
                <a:spcPts val="150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Markdown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方式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7" name="Picture 29">
            <a:extLst>
              <a:ext uri="{FF2B5EF4-FFF2-40B4-BE49-F238E27FC236}">
                <a16:creationId xmlns:a16="http://schemas.microsoft.com/office/drawing/2014/main" id="{5D911802-7408-45CE-8153-240CDC277E8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4231" r="5048"/>
          <a:stretch/>
        </p:blipFill>
        <p:spPr bwMode="auto">
          <a:xfrm>
            <a:off x="2877954" y="2507107"/>
            <a:ext cx="6477802" cy="1602880"/>
          </a:xfrm>
          <a:prstGeom prst="rect">
            <a:avLst/>
          </a:prstGeom>
          <a:ln w="9525" cap="flat" cmpd="sng" algn="ctr">
            <a:solidFill>
              <a:srgbClr val="5B9BD5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34">
            <a:extLst>
              <a:ext uri="{FF2B5EF4-FFF2-40B4-BE49-F238E27FC236}">
                <a16:creationId xmlns:a16="http://schemas.microsoft.com/office/drawing/2014/main" id="{7F603BE7-DE0A-4924-8D36-A3E36DCC1E80}"/>
              </a:ext>
            </a:extLst>
          </p:cNvPr>
          <p:cNvPicPr/>
          <p:nvPr/>
        </p:nvPicPr>
        <p:blipFill rotWithShape="1">
          <a:blip r:embed="rId4"/>
          <a:srcRect l="5201" t="13479" r="5314" b="8357"/>
          <a:stretch/>
        </p:blipFill>
        <p:spPr bwMode="auto">
          <a:xfrm>
            <a:off x="2857099" y="4595176"/>
            <a:ext cx="6477802" cy="1851636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91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2.3 Jupyter Notebook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028656" y="1600200"/>
            <a:ext cx="9980682" cy="4595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Running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标签与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Clusters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标签页面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6" name="Picture 42">
            <a:extLst>
              <a:ext uri="{FF2B5EF4-FFF2-40B4-BE49-F238E27FC236}">
                <a16:creationId xmlns:a16="http://schemas.microsoft.com/office/drawing/2014/main" id="{886C70F3-B28E-49DB-9D6C-0698D6764E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0590" y="2548470"/>
            <a:ext cx="7170820" cy="26985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7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808" y="2561763"/>
            <a:ext cx="10814384" cy="173447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 2.4 Python</a:t>
            </a:r>
            <a:r>
              <a:rPr lang="zh-CN" altLang="en-US" dirty="0"/>
              <a:t>第三方库的安装与使用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7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/>
              <a:t>2.4 Python</a:t>
            </a:r>
            <a:r>
              <a:rPr lang="zh-CN" altLang="en-US" dirty="0"/>
              <a:t>第三方库的安装与使用</a:t>
            </a:r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0682" cy="43366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库是具有相关功能模块的程序的集合，是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语言的主要特色之一。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的库有三种，即具有强大功能的标准库、第三方库以及用户自定义模块。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标准库：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datetime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，为日期和时间处理同时提供了简单和复杂的方法。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random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，提供了生成随机数的工具。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math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，为浮点运算提供了对底层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函数库的访问。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sys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，定义的是一些和系统相关信息的模块，包括工具脚本经常调用的命令行参数。这些命令行参数以链表形式存储于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sys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模块的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argv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变量中。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os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，包含数百个与操作系统相关联的函数，有路径操作、进程管理、环境参数等。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18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6418" y="1600200"/>
            <a:ext cx="9980682" cy="43190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第三方库：世界范围内的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开发人员提供的软件工具包即第三方库。访问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库索引网址（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https://pypi.org/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），用户可以查看这些第三方库，并了解安装第三方库的方法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0993B-F408-41A3-A993-E9A7A2C4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59" y="2954146"/>
            <a:ext cx="6207669" cy="32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5"/>
            <a:ext cx="10096500" cy="1734474"/>
          </a:xfrm>
        </p:spPr>
        <p:txBody>
          <a:bodyPr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2.1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语言的产生与发展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2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5659" y="1712492"/>
            <a:ext cx="9980682" cy="11462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常见的第三方库有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matplotlib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NumPy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Pandas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等等，可以提供绘制数据图形、进行数据转换和数据分析等功能。安装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的第三方库（包）一般有三种方式：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02518" y="2889458"/>
            <a:ext cx="6096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pip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命令在终端命令行窗口安装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借助包管理工具安装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下载源代码后安装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6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5659" y="1630122"/>
            <a:ext cx="9981441" cy="43190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在系统终端窗口输入命令“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 -- help”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可以查看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命令的参数及其用法：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6C8E64-D132-4068-8B34-4DB3534D5B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41" y="2310064"/>
            <a:ext cx="7496118" cy="401758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886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4426375" y="1687873"/>
            <a:ext cx="3528905" cy="6427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常用的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命令的含义和用法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89910"/>
              </p:ext>
            </p:extLst>
          </p:nvPr>
        </p:nvGraphicFramePr>
        <p:xfrm>
          <a:off x="1376413" y="2330626"/>
          <a:ext cx="9134374" cy="3048000"/>
        </p:xfrm>
        <a:graphic>
          <a:graphicData uri="http://schemas.openxmlformats.org/drawingml/2006/table">
            <a:tbl>
              <a:tblPr firstRow="1" firstCol="1" bandRow="1"/>
              <a:tblGrid>
                <a:gridCol w="4552478">
                  <a:extLst>
                    <a:ext uri="{9D8B030D-6E8A-4147-A177-3AD203B41FA5}">
                      <a16:colId xmlns:a16="http://schemas.microsoft.com/office/drawing/2014/main" val="468048740"/>
                    </a:ext>
                  </a:extLst>
                </a:gridCol>
                <a:gridCol w="4581896">
                  <a:extLst>
                    <a:ext uri="{9D8B030D-6E8A-4147-A177-3AD203B41FA5}">
                      <a16:colId xmlns:a16="http://schemas.microsoft.com/office/drawing/2014/main" val="372232675"/>
                    </a:ext>
                  </a:extLst>
                </a:gridCol>
              </a:tblGrid>
              <a:tr h="27961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命令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含义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98898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list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查看已经安装的库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250865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install + &lt;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库名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安装库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646536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uninstall + &lt;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库名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卸载已经安装的库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665404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install -U&lt;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库名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对某个模块或库的版本进行升级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561428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show -f &lt;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库名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显示库所在的目录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493356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freeze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查看当前已安装的包及其版本号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39137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list -o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查看当前可升级的包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094126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show pip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查看当前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86471"/>
                  </a:ext>
                </a:extLst>
              </a:tr>
              <a:tr h="27961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 -m pip install --upgrade pip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实现对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的升级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668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6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4900" y="1476117"/>
            <a:ext cx="9980682" cy="43893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安装第三方库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在安装第三方库前通过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 show 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命令查看当前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版本，如版本过低，则安装第三方库时可能报错，因此需要先可以升级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程序。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8C770C-E6FE-4A02-9D5A-5E27E6E4F1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56707" y="3429000"/>
            <a:ext cx="5878586" cy="200464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080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6418" y="1600737"/>
            <a:ext cx="9980682" cy="10131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通过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pip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指令进行安装，以安装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xlwt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包为例，其命令如下。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59C11279-0EF7-40BF-9604-D8F7DEBC7406}"/>
              </a:ext>
            </a:extLst>
          </p:cNvPr>
          <p:cNvSpPr txBox="1">
            <a:spLocks/>
          </p:cNvSpPr>
          <p:nvPr/>
        </p:nvSpPr>
        <p:spPr>
          <a:xfrm>
            <a:off x="1106418" y="2952057"/>
            <a:ext cx="9980682" cy="12818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如果该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xlwt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包已经安装，系统会出现“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Requirement already satisfied: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xlwt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，并指明该软件包的安装路径。如果是新安装软件，则会出现下载进度提示，并自动化安装完毕。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E1261B-05AF-4E2A-965F-26ECB22A37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02569" y="4535792"/>
            <a:ext cx="6420050" cy="1636408"/>
          </a:xfrm>
          <a:prstGeom prst="rect">
            <a:avLst/>
          </a:prstGeom>
          <a:ln>
            <a:solidFill>
              <a:schemeClr val="bg2"/>
            </a:solidFill>
          </a:ln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70556"/>
              </p:ext>
            </p:extLst>
          </p:nvPr>
        </p:nvGraphicFramePr>
        <p:xfrm>
          <a:off x="2502569" y="2377202"/>
          <a:ext cx="6420050" cy="379087"/>
        </p:xfrm>
        <a:graphic>
          <a:graphicData uri="http://schemas.openxmlformats.org/drawingml/2006/table">
            <a:tbl>
              <a:tblPr firstRow="1" firstCol="1" bandRow="1"/>
              <a:tblGrid>
                <a:gridCol w="6420050">
                  <a:extLst>
                    <a:ext uri="{9D8B030D-6E8A-4147-A177-3AD203B41FA5}">
                      <a16:colId xmlns:a16="http://schemas.microsoft.com/office/drawing/2014/main" val="823509842"/>
                    </a:ext>
                  </a:extLst>
                </a:gridCol>
              </a:tblGrid>
              <a:tr h="379087">
                <a:tc>
                  <a:txBody>
                    <a:bodyPr/>
                    <a:lstStyle/>
                    <a:p>
                      <a:pPr indent="266700" algn="l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pip install </a:t>
                      </a:r>
                      <a:r>
                        <a:rPr lang="en-US" sz="200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xlwt</a:t>
                      </a:r>
                      <a:endParaRPr lang="zh-CN" sz="200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636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72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6418" y="1911385"/>
            <a:ext cx="9980682" cy="38618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引入第三方库有两种方式：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全局引入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与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局部引入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全局引入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被引用的第三方库中全部的函数和变量对该程序可见，用法为：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①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import +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第三方库名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，例如：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import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numpy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+mj-cs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② from +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第三方库名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 import *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，例如：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from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numpy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+mj-cs"/>
              </a:rPr>
              <a:t> import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*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A8A9DF-193E-48BE-B823-B6B39E8B308D}"/>
              </a:ext>
            </a:extLst>
          </p:cNvPr>
          <p:cNvSpPr/>
          <p:nvPr/>
        </p:nvSpPr>
        <p:spPr>
          <a:xfrm>
            <a:off x="1106418" y="4449778"/>
            <a:ext cx="99806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两者的区别在于调用其内容的方法有所不同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以调用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numpy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库中的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random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模块为例，使用第一种方式引入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numpy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时，程序中需要要用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numpy.random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（注意加上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numpy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）来调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random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而采用第二种方式引入时，可以直接输入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random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04900" y="1378819"/>
            <a:ext cx="3211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使用第三方库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8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212296" y="1329697"/>
            <a:ext cx="9980682" cy="24685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局部引入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引入方式为：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from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第三方库名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 import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函数名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模块名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采用这种引入方式，调用被引入的函数时，可以直接使用函数名而无须在前面加上包的名字。但是，如果出现了在不同的包中有同名的函数模块时，就会出现方法命名重复的情况，此时就需要把包的名字添加到函数模块之前加以明确。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4DD447-C30D-431A-BD14-EB1DEE2EDF8C}"/>
              </a:ext>
            </a:extLst>
          </p:cNvPr>
          <p:cNvSpPr/>
          <p:nvPr/>
        </p:nvSpPr>
        <p:spPr>
          <a:xfrm>
            <a:off x="8074423" y="3978923"/>
            <a:ext cx="21922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[[7 2]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[5 7]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[3 5]]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19311"/>
              </p:ext>
            </p:extLst>
          </p:nvPr>
        </p:nvGraphicFramePr>
        <p:xfrm>
          <a:off x="1465579" y="3967256"/>
          <a:ext cx="5000625" cy="1779842"/>
        </p:xfrm>
        <a:graphic>
          <a:graphicData uri="http://schemas.openxmlformats.org/drawingml/2006/table">
            <a:tbl>
              <a:tblPr firstRow="1" firstCol="1" bandRow="1"/>
              <a:tblGrid>
                <a:gridCol w="5000625">
                  <a:extLst>
                    <a:ext uri="{9D8B030D-6E8A-4147-A177-3AD203B41FA5}">
                      <a16:colId xmlns:a16="http://schemas.microsoft.com/office/drawing/2014/main" val="2414719854"/>
                    </a:ext>
                  </a:extLst>
                </a:gridCol>
              </a:tblGrid>
              <a:tr h="142212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2000" b="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numpy</a:t>
                      </a: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import random</a:t>
                      </a:r>
                    </a:p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lang="en-US" sz="2000" b="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random.randint</a:t>
                      </a: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(1,8))</a:t>
                      </a:r>
                      <a:endParaRPr lang="zh-CN" sz="2000" b="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lang="en-US" sz="2000" b="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random.randint</a:t>
                      </a: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(1,8,(3,2)))</a:t>
                      </a:r>
                    </a:p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lang="en-US" sz="2000" b="0" kern="100" dirty="0" err="1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random.randint</a:t>
                      </a:r>
                      <a:r>
                        <a:rPr lang="en-US" sz="2000" b="0" kern="100" dirty="0"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(1,8))</a:t>
                      </a:r>
                      <a:endParaRPr lang="zh-CN" sz="2000" b="0" kern="100" dirty="0"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3328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718432" y="4317477"/>
            <a:ext cx="148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运行结果为</a:t>
            </a:r>
          </a:p>
        </p:txBody>
      </p:sp>
    </p:spTree>
    <p:extLst>
      <p:ext uri="{BB962C8B-B14F-4D97-AF65-F5344CB8AC3E}">
        <p14:creationId xmlns:p14="http://schemas.microsoft.com/office/powerpoint/2010/main" val="10052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2.4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第三方库的安装与使用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6418" y="1600200"/>
            <a:ext cx="9980682" cy="2629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使用别名引入：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用户可以使用别名进行包的引入，引用方式为：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import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第三方库名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 as &lt;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别名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&gt;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4214"/>
              </p:ext>
            </p:extLst>
          </p:nvPr>
        </p:nvGraphicFramePr>
        <p:xfrm>
          <a:off x="1751798" y="3278434"/>
          <a:ext cx="7197130" cy="1318133"/>
        </p:xfrm>
        <a:graphic>
          <a:graphicData uri="http://schemas.openxmlformats.org/drawingml/2006/table">
            <a:tbl>
              <a:tblPr firstRow="1" firstCol="1" bandRow="1"/>
              <a:tblGrid>
                <a:gridCol w="7197130">
                  <a:extLst>
                    <a:ext uri="{9D8B030D-6E8A-4147-A177-3AD203B41FA5}">
                      <a16:colId xmlns:a16="http://schemas.microsoft.com/office/drawing/2014/main" val="529248240"/>
                    </a:ext>
                  </a:extLst>
                </a:gridCol>
              </a:tblGrid>
              <a:tr h="879680"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numpy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as np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lang="en-US" sz="2000" b="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np.random.randint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(1,8,(3,2)))</a:t>
                      </a:r>
                    </a:p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1-8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的整数中随机创建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行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列的数组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02051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751798" y="4835167"/>
            <a:ext cx="6096000" cy="8233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1900"/>
              </a:lnSpc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[[4 3]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1900"/>
              </a:lnSpc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[2 7]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1900"/>
              </a:lnSpc>
              <a:spcAft>
                <a:spcPts val="0"/>
              </a:spcAft>
            </a:pPr>
            <a:r>
              <a:rPr lang="en-US" altLang="zh-CN" kern="1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[6 7]]</a:t>
            </a:r>
            <a:endParaRPr lang="zh-CN" altLang="zh-CN" kern="1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808" y="2561763"/>
            <a:ext cx="10814384" cy="1734474"/>
          </a:xfrm>
        </p:spPr>
        <p:txBody>
          <a:bodyPr/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/>
              <a:t>2.5 Python</a:t>
            </a:r>
            <a:r>
              <a:rPr lang="zh-CN" altLang="en-US" dirty="0"/>
              <a:t>的集成开发环境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2.5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的集成开发环境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81DD8A50-22DB-493C-899D-7ECBC388E961}"/>
              </a:ext>
            </a:extLst>
          </p:cNvPr>
          <p:cNvSpPr txBox="1">
            <a:spLocks/>
          </p:cNvSpPr>
          <p:nvPr/>
        </p:nvSpPr>
        <p:spPr>
          <a:xfrm>
            <a:off x="1105659" y="1404726"/>
            <a:ext cx="9980682" cy="318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    集成开发环境（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Integrated Development Environment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）是用于提供程序开发环境的应用程序。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IDE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集成了众多专门为软件开发而设计的工具，一般包括代码编辑器、编译器、调试器和图形用户界面等工具，集成了代码编写功能、分析功能、编译功能、调试功能等一体化的开发软件服务套件。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EA9410-7134-4D19-A490-FD83113E639E}"/>
              </a:ext>
            </a:extLst>
          </p:cNvPr>
          <p:cNvPicPr/>
          <p:nvPr/>
        </p:nvPicPr>
        <p:blipFill rotWithShape="1">
          <a:blip r:embed="rId3"/>
          <a:srcRect l="6786" t="12147" r="6772" b="14318"/>
          <a:stretch/>
        </p:blipFill>
        <p:spPr bwMode="auto">
          <a:xfrm>
            <a:off x="2300438" y="3585757"/>
            <a:ext cx="7757962" cy="2007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58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2.1 Python</a:t>
            </a:r>
            <a:r>
              <a:rPr lang="zh-CN" altLang="en-US" dirty="0">
                <a:ea typeface="宋体" panose="02010600030101010101" pitchFamily="2" charset="-122"/>
              </a:rPr>
              <a:t>语言的产生与发展</a:t>
            </a: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E6DA453-D4C1-4944-8DDA-A73EF2CC8078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2200" cy="565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cs typeface="+mj-cs"/>
              </a:rPr>
              <a:t>创始人：</a:t>
            </a:r>
            <a:r>
              <a:rPr lang="en-US" altLang="zh-CN" sz="2400" dirty="0">
                <a:ea typeface="宋体" panose="02010600030101010101" pitchFamily="2" charset="-122"/>
                <a:cs typeface="+mj-cs"/>
              </a:rPr>
              <a:t>Guido van Rossum</a:t>
            </a:r>
            <a:r>
              <a:rPr lang="zh-CN" altLang="zh-CN" sz="2400" dirty="0">
                <a:ea typeface="宋体" panose="02010600030101010101" pitchFamily="2" charset="-122"/>
                <a:cs typeface="+mj-cs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  <a:cs typeface="+mj-cs"/>
              </a:rPr>
              <a:t>1956.01.31</a:t>
            </a:r>
            <a:r>
              <a:rPr lang="zh-CN" altLang="zh-CN" sz="2400" dirty="0">
                <a:ea typeface="宋体" panose="02010600030101010101" pitchFamily="2" charset="-122"/>
                <a:cs typeface="+mj-cs"/>
              </a:rPr>
              <a:t>－）</a:t>
            </a:r>
            <a:endParaRPr lang="en-US" altLang="zh-CN" sz="2400" dirty="0"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44B463-D561-4A94-BA1A-BFE95BB4720D}"/>
              </a:ext>
            </a:extLst>
          </p:cNvPr>
          <p:cNvSpPr/>
          <p:nvPr/>
        </p:nvSpPr>
        <p:spPr>
          <a:xfrm>
            <a:off x="2054911" y="2891266"/>
            <a:ext cx="175900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ea typeface="宋体" panose="02010600030101010101" pitchFamily="2" charset="-122"/>
                <a:cs typeface="+mj-cs"/>
              </a:rPr>
              <a:t>1989</a:t>
            </a:r>
            <a:r>
              <a:rPr lang="zh-CN" altLang="en-US" sz="2400" dirty="0">
                <a:ea typeface="宋体" panose="02010600030101010101" pitchFamily="2" charset="-122"/>
                <a:cs typeface="+mj-cs"/>
              </a:rPr>
              <a:t>年</a:t>
            </a:r>
            <a:endParaRPr lang="en-US" altLang="zh-CN" sz="2400" dirty="0">
              <a:ea typeface="宋体" panose="02010600030101010101" pitchFamily="2" charset="-122"/>
              <a:cs typeface="+mj-cs"/>
            </a:endParaRPr>
          </a:p>
          <a:p>
            <a:pPr algn="ctr"/>
            <a:r>
              <a:rPr lang="en-US" altLang="zh-CN" sz="2400" dirty="0"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400" dirty="0">
                <a:ea typeface="宋体" panose="02010600030101010101" pitchFamily="2" charset="-122"/>
                <a:cs typeface="+mj-cs"/>
              </a:rPr>
              <a:t>创立</a:t>
            </a:r>
            <a:endParaRPr lang="en-US" altLang="zh-CN" sz="2400" dirty="0">
              <a:ea typeface="宋体" panose="02010600030101010101" pitchFamily="2" charset="-122"/>
              <a:cs typeface="+mj-cs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11B5CF4-DB8B-4C63-9D68-CF096D26A999}"/>
              </a:ext>
            </a:extLst>
          </p:cNvPr>
          <p:cNvCxnSpPr/>
          <p:nvPr/>
        </p:nvCxnSpPr>
        <p:spPr>
          <a:xfrm>
            <a:off x="1684417" y="3863047"/>
            <a:ext cx="8566484" cy="0"/>
          </a:xfrm>
          <a:prstGeom prst="straightConnector1">
            <a:avLst/>
          </a:prstGeom>
          <a:ln w="5715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3C85970-6FD3-4A75-8587-07B2D5FB45D6}"/>
              </a:ext>
            </a:extLst>
          </p:cNvPr>
          <p:cNvSpPr/>
          <p:nvPr/>
        </p:nvSpPr>
        <p:spPr>
          <a:xfrm>
            <a:off x="3376441" y="4076386"/>
            <a:ext cx="1419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1991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algn="ctr"/>
            <a:r>
              <a:rPr lang="zh-CN" altLang="en-US" sz="2400" dirty="0"/>
              <a:t>首个公开</a:t>
            </a:r>
            <a:endParaRPr lang="en-US" altLang="zh-CN" sz="2400" dirty="0"/>
          </a:p>
          <a:p>
            <a:pPr algn="ctr"/>
            <a:r>
              <a:rPr lang="zh-CN" altLang="en-US" sz="2400" dirty="0"/>
              <a:t>发行版本</a:t>
            </a:r>
            <a:endParaRPr lang="en-US" altLang="zh-CN" sz="2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B2521C3-ED13-4B7F-AC6E-E438AC1A8555}"/>
              </a:ext>
            </a:extLst>
          </p:cNvPr>
          <p:cNvSpPr/>
          <p:nvPr/>
        </p:nvSpPr>
        <p:spPr>
          <a:xfrm>
            <a:off x="2804793" y="3744749"/>
            <a:ext cx="259244" cy="23367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A60E6F3-1865-4A17-AC12-BA6A0D088C20}"/>
              </a:ext>
            </a:extLst>
          </p:cNvPr>
          <p:cNvSpPr/>
          <p:nvPr/>
        </p:nvSpPr>
        <p:spPr>
          <a:xfrm>
            <a:off x="3956615" y="3746676"/>
            <a:ext cx="259244" cy="233671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C24AE0B-23F9-4F6F-85FF-32D77BDE9895}"/>
              </a:ext>
            </a:extLst>
          </p:cNvPr>
          <p:cNvSpPr/>
          <p:nvPr/>
        </p:nvSpPr>
        <p:spPr>
          <a:xfrm>
            <a:off x="5108437" y="3749731"/>
            <a:ext cx="259244" cy="23367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46FC0F-3B76-45D3-866E-46AD11E7D92E}"/>
              </a:ext>
            </a:extLst>
          </p:cNvPr>
          <p:cNvSpPr/>
          <p:nvPr/>
        </p:nvSpPr>
        <p:spPr>
          <a:xfrm>
            <a:off x="4299341" y="2891266"/>
            <a:ext cx="187743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2001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algn="ctr"/>
            <a:r>
              <a:rPr lang="en-US" altLang="zh-CN" sz="2400" dirty="0"/>
              <a:t>Python2.0.1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12D4B5A-2F07-48A8-876F-C776BAEFEBA0}"/>
              </a:ext>
            </a:extLst>
          </p:cNvPr>
          <p:cNvSpPr/>
          <p:nvPr/>
        </p:nvSpPr>
        <p:spPr>
          <a:xfrm>
            <a:off x="6260259" y="3744748"/>
            <a:ext cx="259244" cy="23367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B093E4-5D13-4BA6-8513-A12248E84670}"/>
              </a:ext>
            </a:extLst>
          </p:cNvPr>
          <p:cNvSpPr/>
          <p:nvPr/>
        </p:nvSpPr>
        <p:spPr>
          <a:xfrm>
            <a:off x="5451163" y="4119203"/>
            <a:ext cx="187743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2008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algn="ctr"/>
            <a:r>
              <a:rPr lang="en-US" altLang="zh-CN" sz="2400" dirty="0"/>
              <a:t>Python3.0.0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4F1B78F-E7B2-4A73-AF06-6A2E26BA2EFA}"/>
              </a:ext>
            </a:extLst>
          </p:cNvPr>
          <p:cNvSpPr/>
          <p:nvPr/>
        </p:nvSpPr>
        <p:spPr>
          <a:xfrm>
            <a:off x="7412081" y="3751194"/>
            <a:ext cx="259244" cy="23367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41AA6DF-56FB-4AE0-96EC-0422E814F2E2}"/>
              </a:ext>
            </a:extLst>
          </p:cNvPr>
          <p:cNvSpPr/>
          <p:nvPr/>
        </p:nvSpPr>
        <p:spPr>
          <a:xfrm>
            <a:off x="8563901" y="3746211"/>
            <a:ext cx="259244" cy="23367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A166AD-5F2F-48F6-9808-409AFD604086}"/>
              </a:ext>
            </a:extLst>
          </p:cNvPr>
          <p:cNvSpPr/>
          <p:nvPr/>
        </p:nvSpPr>
        <p:spPr>
          <a:xfrm>
            <a:off x="7908692" y="4091735"/>
            <a:ext cx="1569661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endParaRPr lang="en-US" altLang="zh-CN" sz="2400" dirty="0"/>
          </a:p>
          <a:p>
            <a:pPr algn="ctr"/>
            <a:r>
              <a:rPr lang="en-US" altLang="zh-CN" sz="2400" dirty="0"/>
              <a:t>Python2.7</a:t>
            </a:r>
          </a:p>
          <a:p>
            <a:pPr algn="ctr"/>
            <a:r>
              <a:rPr lang="zh-CN" altLang="en-US" sz="2400" dirty="0"/>
              <a:t>停止维护</a:t>
            </a:r>
            <a:endParaRPr lang="en-US" altLang="zh-CN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FB0AA0-2EF4-4AEF-8A9B-796CCDC91E5C}"/>
              </a:ext>
            </a:extLst>
          </p:cNvPr>
          <p:cNvSpPr/>
          <p:nvPr/>
        </p:nvSpPr>
        <p:spPr>
          <a:xfrm>
            <a:off x="6602985" y="2916678"/>
            <a:ext cx="187743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ea typeface="宋体" panose="02010600030101010101" pitchFamily="2" charset="-122"/>
                <a:cs typeface="+mj-cs"/>
              </a:rPr>
              <a:t>2019</a:t>
            </a:r>
            <a:r>
              <a:rPr lang="zh-CN" altLang="en-US" sz="2400" dirty="0">
                <a:ea typeface="宋体" panose="02010600030101010101" pitchFamily="2" charset="-122"/>
                <a:cs typeface="+mj-cs"/>
              </a:rPr>
              <a:t>年</a:t>
            </a:r>
            <a:endParaRPr lang="en-US" altLang="zh-CN" sz="2400" dirty="0">
              <a:ea typeface="宋体" panose="02010600030101010101" pitchFamily="2" charset="-122"/>
              <a:cs typeface="+mj-cs"/>
            </a:endParaRPr>
          </a:p>
          <a:p>
            <a:pPr algn="ctr"/>
            <a:r>
              <a:rPr lang="en-US" altLang="zh-CN" sz="2400" dirty="0">
                <a:ea typeface="宋体" panose="02010600030101010101" pitchFamily="2" charset="-122"/>
                <a:cs typeface="+mj-cs"/>
              </a:rPr>
              <a:t>Python3.8.1</a:t>
            </a:r>
          </a:p>
        </p:txBody>
      </p:sp>
    </p:spTree>
    <p:extLst>
      <p:ext uri="{BB962C8B-B14F-4D97-AF65-F5344CB8AC3E}">
        <p14:creationId xmlns:p14="http://schemas.microsoft.com/office/powerpoint/2010/main" val="425708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2.5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的集成开发环境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6418" y="1436570"/>
            <a:ext cx="9980682" cy="2306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IDLE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IDLE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http://docs.python.org/3/library/idle.html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）是唯一一个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标准发行版中包含的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 IDE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。它是采用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的图形界面库</a:t>
            </a:r>
            <a:r>
              <a:rPr lang="en-US" altLang="zh-CN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Tkinter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开发的，操作界面较为简单，主要以纯文本输入代码的方式为主，不适用于大型的程序开发和软件项目。</a:t>
            </a:r>
            <a:endParaRPr lang="en-US" altLang="zh-CN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9CA3F99-ED93-41D1-B867-438515B149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62" y="3217244"/>
            <a:ext cx="6757818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2.5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的集成开发环境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6418" y="1361539"/>
            <a:ext cx="9980682" cy="19543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PyCharm</a:t>
            </a: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PyCharm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http://www.jetbrains.com/pycharm/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）是由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JetBrains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开发的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 IDE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，具有一般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的功能，如代码调试、语法高亮、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Project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管理、代码跳转、智能提示、自动补充、单元测试、版本控制等。此外，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PyCharm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还提供了一些高级功能，可以用于支持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框架下的专业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Google App Engine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IronPython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C9AE4E1-2708-47EE-84C3-E235C712F7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10" y="3248526"/>
            <a:ext cx="5171890" cy="3074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7206113" y="3980134"/>
            <a:ext cx="3880987" cy="24784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协助代码编辑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支持代码分析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程序管理与框架重构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endParaRPr lang="zh-CN" altLang="en-US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图形页面调试器</a:t>
            </a: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5942" y="3455469"/>
            <a:ext cx="398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Pycharm</a:t>
            </a:r>
            <a:r>
              <a:rPr lang="zh-CN" altLang="en-US" sz="2400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的主要功能</a:t>
            </a:r>
            <a:r>
              <a:rPr lang="zh-CN" altLang="en-US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5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2.5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的集成开发环境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0683" cy="1400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Sublime Text</a:t>
            </a: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Sublime Text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在支持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代码编辑的同时可以兼容所有平台，并且其丰富的插件扩展了语法和编辑功能，通过安装使用插件，可以支持用户的前端工作。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B4A0A-9819-472C-87B9-62AA106FDD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000676"/>
            <a:ext cx="5245099" cy="27612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54175" y="3857323"/>
            <a:ext cx="2407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/>
              <a:t>GOTO</a:t>
            </a:r>
            <a:r>
              <a:rPr lang="zh-CN" altLang="en-US" sz="2000" dirty="0"/>
              <a:t>功能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/>
              <a:t>多重选择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/>
              <a:t>命令面板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/>
              <a:t>分割编辑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dirty="0"/>
              <a:t>编码协助</a:t>
            </a:r>
            <a:endParaRPr lang="en-US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6765377" y="3198167"/>
            <a:ext cx="398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Pycharm</a:t>
            </a:r>
            <a:r>
              <a:rPr lang="zh-CN" altLang="en-US" sz="2400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的主要功能</a:t>
            </a:r>
            <a:r>
              <a:rPr lang="zh-CN" altLang="en-US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0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454208"/>
            <a:ext cx="9980682" cy="642753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2.5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的集成开发环境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DDBDF53-7476-492D-9ED7-CD8D587C9B79}"/>
              </a:ext>
            </a:extLst>
          </p:cNvPr>
          <p:cNvSpPr txBox="1">
            <a:spLocks/>
          </p:cNvSpPr>
          <p:nvPr/>
        </p:nvSpPr>
        <p:spPr>
          <a:xfrm>
            <a:off x="1192285" y="1600200"/>
            <a:ext cx="9980683" cy="15183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Eclipse</a:t>
            </a:r>
            <a:endParaRPr lang="en-US" altLang="zh-CN" sz="18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Eclipse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只是一个框架和一组服务，通过插件组件构建开发环境，例如通过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C/C++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COBOL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PHP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等编程语言的插件可以提供不同语言的集成开发环境。在安装</a:t>
            </a:r>
            <a:r>
              <a:rPr lang="en-US" altLang="zh-CN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PyDev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插件后，用户可以把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Eclipse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当作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IDE</a:t>
            </a:r>
            <a:r>
              <a:rPr lang="zh-CN" altLang="en-US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使用。</a:t>
            </a:r>
            <a:endParaRPr lang="en-US" altLang="zh-CN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09861" y="3991360"/>
            <a:ext cx="25539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语法错误提示</a:t>
            </a:r>
            <a:endParaRPr lang="en-US" altLang="zh-CN" sz="20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源代码编辑助手</a:t>
            </a:r>
            <a:endParaRPr lang="en-US" altLang="zh-CN" sz="20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运行和调试</a:t>
            </a:r>
            <a:endParaRPr lang="en-US" altLang="zh-CN" sz="2000" dirty="0">
              <a:solidFill>
                <a:srgbClr val="51484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937969" y="3429000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PyDev</a:t>
            </a:r>
            <a:r>
              <a:rPr lang="zh-CN" altLang="en-US" sz="2400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插件的功能</a:t>
            </a:r>
            <a:r>
              <a:rPr lang="en-US" altLang="zh-CN" sz="2400" b="1" dirty="0">
                <a:solidFill>
                  <a:srgbClr val="5148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sz="2400" b="1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EE6C53C7-A195-4CF9-8552-7BA4A4598C3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60" y="3250064"/>
            <a:ext cx="5274310" cy="2547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48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altLang="zh-CN" dirty="0"/>
            </a:br>
            <a:r>
              <a:rPr lang="en-US" altLang="zh-CN" dirty="0"/>
              <a:t>——The end——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3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0"/>
            <a:ext cx="9980682" cy="1096962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2.1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语言的产生与发展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E6DA453-D4C1-4944-8DDA-A73EF2CC8078}"/>
              </a:ext>
            </a:extLst>
          </p:cNvPr>
          <p:cNvSpPr txBox="1">
            <a:spLocks/>
          </p:cNvSpPr>
          <p:nvPr/>
        </p:nvSpPr>
        <p:spPr>
          <a:xfrm>
            <a:off x="1663165" y="1904998"/>
            <a:ext cx="2794849" cy="565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语言的优点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C58A3200-7A52-4754-898A-74455F94F411}"/>
              </a:ext>
            </a:extLst>
          </p:cNvPr>
          <p:cNvSpPr txBox="1">
            <a:spLocks/>
          </p:cNvSpPr>
          <p:nvPr/>
        </p:nvSpPr>
        <p:spPr>
          <a:xfrm>
            <a:off x="1663165" y="2707020"/>
            <a:ext cx="2794849" cy="2554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简单易学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免费开源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可移植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可扩展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面向过程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&amp;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面向对象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9639A392-BBBE-4AC6-BCBC-F9BABC928210}"/>
              </a:ext>
            </a:extLst>
          </p:cNvPr>
          <p:cNvSpPr txBox="1">
            <a:spLocks/>
          </p:cNvSpPr>
          <p:nvPr/>
        </p:nvSpPr>
        <p:spPr>
          <a:xfrm>
            <a:off x="6509886" y="1904998"/>
            <a:ext cx="2794849" cy="565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语言的缺点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B9DABC83-A2BD-4891-B5E7-9C2E1B20543A}"/>
              </a:ext>
            </a:extLst>
          </p:cNvPr>
          <p:cNvSpPr txBox="1">
            <a:spLocks/>
          </p:cNvSpPr>
          <p:nvPr/>
        </p:nvSpPr>
        <p:spPr>
          <a:xfrm>
            <a:off x="6509886" y="2707020"/>
            <a:ext cx="2794849" cy="22179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运行速度较慢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代码不能加密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限制并发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  <a:p>
            <a:pPr>
              <a:lnSpc>
                <a:spcPts val="15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18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4287-F20C-874B-8BD7-807FEA85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 Vs 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Py</a:t>
            </a:r>
            <a:r>
              <a:rPr kumimoji="1" lang="en-US" altLang="zh-TW" dirty="0"/>
              <a:t>t</a:t>
            </a:r>
            <a:r>
              <a:rPr kumimoji="1" lang="en-US" altLang="zh-CN" dirty="0"/>
              <a:t>hon</a:t>
            </a:r>
            <a:r>
              <a:rPr kumimoji="1" lang="zh-TW" altLang="en-US" dirty="0"/>
              <a:t>语言</a:t>
            </a:r>
            <a:r>
              <a:rPr kumimoji="1" lang="zh-CN" altLang="en-US" dirty="0"/>
              <a:t>的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程序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C4F21-DAC5-4C43-BC86-728CE2A4C9DA}"/>
              </a:ext>
            </a:extLst>
          </p:cNvPr>
          <p:cNvSpPr/>
          <p:nvPr/>
        </p:nvSpPr>
        <p:spPr>
          <a:xfrm>
            <a:off x="1104900" y="1595808"/>
            <a:ext cx="3625596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stdio.h</a:t>
            </a:r>
            <a:r>
              <a:rPr lang="en-US" altLang="zh-CN" sz="2000" dirty="0"/>
              <a:t>&gt;</a:t>
            </a:r>
            <a:endParaRPr lang="zh-CN" altLang="zh-CN" sz="2000" dirty="0"/>
          </a:p>
          <a:p>
            <a:r>
              <a:rPr lang="en-US" altLang="zh-CN" sz="2000" dirty="0" err="1"/>
              <a:t>int</a:t>
            </a:r>
            <a:r>
              <a:rPr lang="en-US" altLang="zh-CN" sz="2000" dirty="0"/>
              <a:t> main(void)</a:t>
            </a:r>
            <a:endParaRPr lang="zh-CN" altLang="zh-CN" sz="2000" dirty="0"/>
          </a:p>
          <a:p>
            <a:r>
              <a:rPr lang="en-US" altLang="zh-CN" sz="2000" dirty="0"/>
              <a:t>{</a:t>
            </a:r>
            <a:endParaRPr lang="zh-CN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("Hello World\n");</a:t>
            </a:r>
            <a:endParaRPr lang="zh-CN" altLang="zh-CN" sz="2000" dirty="0"/>
          </a:p>
          <a:p>
            <a:r>
              <a:rPr lang="en-US" altLang="zh-CN" sz="2000" dirty="0"/>
              <a:t>    return 0;</a:t>
            </a:r>
            <a:endParaRPr lang="zh-CN" altLang="zh-CN" sz="2000" dirty="0"/>
          </a:p>
          <a:p>
            <a:r>
              <a:rPr lang="en-US" altLang="zh-CN" sz="2000" dirty="0"/>
              <a:t>}</a:t>
            </a:r>
            <a:endParaRPr lang="zh-CN" altLang="zh-CN" sz="2000" dirty="0"/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A46A8186-140E-724E-993D-7ABA8BABE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30872"/>
              </p:ext>
            </p:extLst>
          </p:nvPr>
        </p:nvGraphicFramePr>
        <p:xfrm>
          <a:off x="7129907" y="3168777"/>
          <a:ext cx="3428365" cy="788670"/>
        </p:xfrm>
        <a:graphic>
          <a:graphicData uri="http://schemas.openxmlformats.org/drawingml/2006/table">
            <a:tbl>
              <a:tblPr firstRow="1" firstCol="1" bandRow="1"/>
              <a:tblGrid>
                <a:gridCol w="3428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775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&gt;&gt;&gt;print("Hello World")</a:t>
                      </a:r>
                      <a:endParaRPr lang="zh-CN" sz="18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Hello World</a:t>
                      </a:r>
                      <a:endParaRPr lang="zh-CN" sz="18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68571" marR="6857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433CDB-FB21-E447-BCC4-4EF7404A1768}"/>
              </a:ext>
            </a:extLst>
          </p:cNvPr>
          <p:cNvSpPr/>
          <p:nvPr/>
        </p:nvSpPr>
        <p:spPr>
          <a:xfrm>
            <a:off x="1104900" y="3957447"/>
            <a:ext cx="5576316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class HelloWorld{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    public static void main(String[] arr){</a:t>
            </a:r>
          </a:p>
          <a:p>
            <a:r>
              <a:rPr lang="zh-CN" altLang="en-US" sz="2000" dirty="0"/>
              <a:t>            System.out.print(“H</a:t>
            </a:r>
            <a:r>
              <a:rPr lang="en-US" altLang="zh-CN" sz="2000" dirty="0" err="1"/>
              <a:t>ello</a:t>
            </a:r>
            <a:r>
              <a:rPr lang="zh-CN" altLang="en-US" sz="2000" dirty="0"/>
              <a:t> W</a:t>
            </a:r>
            <a:r>
              <a:rPr lang="en-US" altLang="zh-CN" sz="2000" dirty="0" err="1"/>
              <a:t>orld</a:t>
            </a:r>
            <a:r>
              <a:rPr lang="en-US" altLang="zh-CN" sz="2000" dirty="0"/>
              <a:t>!</a:t>
            </a:r>
            <a:r>
              <a:rPr lang="zh-CN" altLang="en-US" sz="2000" dirty="0"/>
              <a:t>");</a:t>
            </a:r>
          </a:p>
          <a:p>
            <a:r>
              <a:rPr lang="zh-CN" altLang="en-US" sz="2000" dirty="0"/>
              <a:t>        }</a:t>
            </a:r>
          </a:p>
          <a:p>
            <a:r>
              <a:rPr lang="zh-CN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70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5B23-B083-7645-8CF4-36ACC4EB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TW" altLang="en-US" dirty="0"/>
              <a:t>代码案例</a:t>
            </a:r>
            <a:endParaRPr kumimoji="1"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933816-4027-C143-BD9A-672E441E3220}"/>
              </a:ext>
            </a:extLst>
          </p:cNvPr>
          <p:cNvSpPr/>
          <p:nvPr/>
        </p:nvSpPr>
        <p:spPr>
          <a:xfrm>
            <a:off x="1341120" y="1522634"/>
            <a:ext cx="7498080" cy="88665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sum = 99999 * 99999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print(sum)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BAF95-13CE-E94C-8CDB-AF3B74410855}"/>
              </a:ext>
            </a:extLst>
          </p:cNvPr>
          <p:cNvSpPr/>
          <p:nvPr/>
        </p:nvSpPr>
        <p:spPr>
          <a:xfrm>
            <a:off x="1341120" y="2577242"/>
            <a:ext cx="7498080" cy="1717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months="</a:t>
            </a:r>
            <a:r>
              <a:rPr lang="en-US" altLang="zh-CN" b="1" dirty="0" err="1">
                <a:latin typeface="Courier New" panose="02070309020205020404" pitchFamily="49" charset="0"/>
              </a:rPr>
              <a:t>JanFebMarAprMayJunJulAugSepOctNovDec</a:t>
            </a:r>
            <a:r>
              <a:rPr lang="en-US" altLang="zh-CN" b="1" dirty="0">
                <a:latin typeface="Courier New" panose="02070309020205020404" pitchFamily="49" charset="0"/>
              </a:rPr>
              <a:t>"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n = 4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 err="1">
                <a:latin typeface="Courier New" panose="02070309020205020404" pitchFamily="49" charset="0"/>
              </a:rPr>
              <a:t>monthAbbrev</a:t>
            </a:r>
            <a:r>
              <a:rPr lang="en-US" altLang="zh-CN" b="1" dirty="0">
                <a:latin typeface="Courier New" panose="02070309020205020404" pitchFamily="49" charset="0"/>
              </a:rPr>
              <a:t> = months[(n-1)*3:(n-1)*3+3]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</a:rPr>
              <a:t>monthAbbrev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D0EF4-B930-6F44-826D-E42B734DC4DD}"/>
              </a:ext>
            </a:extLst>
          </p:cNvPr>
          <p:cNvSpPr/>
          <p:nvPr/>
        </p:nvSpPr>
        <p:spPr>
          <a:xfrm>
            <a:off x="1341120" y="4490598"/>
            <a:ext cx="7498080" cy="130420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from random import random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 err="1">
                <a:latin typeface="Courier New" panose="02070309020205020404" pitchFamily="49" charset="0"/>
              </a:rPr>
              <a:t>rnd</a:t>
            </a:r>
            <a:r>
              <a:rPr lang="en-US" altLang="zh-CN" b="1" dirty="0">
                <a:latin typeface="Courier New" panose="02070309020205020404" pitchFamily="49" charset="0"/>
              </a:rPr>
              <a:t> = random()*10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latin typeface="Courier New" panose="02070309020205020404" pitchFamily="49" charset="0"/>
              </a:rPr>
              <a:t>print(</a:t>
            </a:r>
            <a:r>
              <a:rPr lang="en-US" altLang="zh-CN" b="1" dirty="0" err="1">
                <a:latin typeface="Courier New" panose="02070309020205020404" pitchFamily="49" charset="0"/>
              </a:rPr>
              <a:t>rnd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368968"/>
            <a:ext cx="4878046" cy="727994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2.1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语言的产生与发展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3AEF4C-5BA1-4C23-A63E-CBD8DB9FF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"/>
          <a:stretch/>
        </p:blipFill>
        <p:spPr bwMode="auto">
          <a:xfrm>
            <a:off x="1571275" y="1402080"/>
            <a:ext cx="8824857" cy="4539871"/>
          </a:xfrm>
          <a:prstGeom prst="rect">
            <a:avLst/>
          </a:prstGeom>
          <a:ln>
            <a:solidFill>
              <a:srgbClr val="92D05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FA824A-E77D-4C1F-8EA5-57BDC3399BAC}"/>
              </a:ext>
            </a:extLst>
          </p:cNvPr>
          <p:cNvSpPr/>
          <p:nvPr/>
        </p:nvSpPr>
        <p:spPr>
          <a:xfrm>
            <a:off x="3572786" y="5941951"/>
            <a:ext cx="48218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TIOBE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公布的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2019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年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12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月编程语言排行榜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08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59" y="368968"/>
            <a:ext cx="4878046" cy="727994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2.1 Python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语言的产生与发展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7DAF7C-7BBF-4646-9D41-A2E49F6844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402080"/>
            <a:ext cx="8546591" cy="436473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86193F-F6F9-4750-A69D-AD1410B3FBA2}"/>
              </a:ext>
            </a:extLst>
          </p:cNvPr>
          <p:cNvSpPr/>
          <p:nvPr/>
        </p:nvSpPr>
        <p:spPr>
          <a:xfrm>
            <a:off x="4009602" y="5878917"/>
            <a:ext cx="4928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Python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语言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TIOBE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指数走势（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2002-2020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38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400D5F3-AA73-4EC6-BCD9-0DC3E330E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DC6030-8312-4894-9236-1E15DA4F39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AFF00-647E-4627-9B6C-A5CDC1F32200}">
  <ds:schemaRefs>
    <ds:schemaRef ds:uri="http://schemas.microsoft.com/office/2006/documentManagement/types"/>
    <ds:schemaRef ds:uri="a4f35948-e619-41b3-aa29-22878b09cfd2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40262f94-9f35-4ac3-9a90-690165a166b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3089</TotalTime>
  <Words>3133</Words>
  <Application>Microsoft Macintosh PowerPoint</Application>
  <PresentationFormat>Widescreen</PresentationFormat>
  <Paragraphs>316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宋体</vt:lpstr>
      <vt:lpstr>Arial</vt:lpstr>
      <vt:lpstr>Calibri</vt:lpstr>
      <vt:lpstr>Consolas</vt:lpstr>
      <vt:lpstr>Courier New</vt:lpstr>
      <vt:lpstr>Euphemia</vt:lpstr>
      <vt:lpstr>Plantagenet Cherokee</vt:lpstr>
      <vt:lpstr>Times New Roman</vt:lpstr>
      <vt:lpstr>Wingdings</vt:lpstr>
      <vt:lpstr>Academic Literature 16x9</vt:lpstr>
      <vt:lpstr>第2章 Python语言概述</vt:lpstr>
      <vt:lpstr>教学内容</vt:lpstr>
      <vt:lpstr> 2.1 Python语言的产生与发展</vt:lpstr>
      <vt:lpstr>2.1 Python语言的产生与发展</vt:lpstr>
      <vt:lpstr>2.1 Python语言的产生与发展</vt:lpstr>
      <vt:lpstr>C Vs Java Vs Python语言的Hello程序 </vt:lpstr>
      <vt:lpstr>Python代码案例</vt:lpstr>
      <vt:lpstr>2.1 Python语言的产生与发展</vt:lpstr>
      <vt:lpstr>2.1 Python语言的产生与发展</vt:lpstr>
      <vt:lpstr> 2.2 Python的安装与运行</vt:lpstr>
      <vt:lpstr>2.2 Python的安装与运行</vt:lpstr>
      <vt:lpstr>2.2 Python的安装与运行</vt:lpstr>
      <vt:lpstr>2.2 Python的安装与运行</vt:lpstr>
      <vt:lpstr>2.2 Python的安装与运行</vt:lpstr>
      <vt:lpstr>2.2 Python的安装与运行</vt:lpstr>
      <vt:lpstr> 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2.3 Jupyter Notebook的安装与使用</vt:lpstr>
      <vt:lpstr> 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2.4 Python第三方库的安装与使用</vt:lpstr>
      <vt:lpstr> 2.5 Python的集成开发环境</vt:lpstr>
      <vt:lpstr>2.5 Python的集成开发环境</vt:lpstr>
      <vt:lpstr>2.5 Python的集成开发环境</vt:lpstr>
      <vt:lpstr>2.5 Python的集成开发环境</vt:lpstr>
      <vt:lpstr>2.5 Python的集成开发环境</vt:lpstr>
      <vt:lpstr>2.5 Python的集成开发环境</vt:lpstr>
      <vt:lpstr> ——The end——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Brett</dc:creator>
  <cp:lastModifiedBy>Hao Fan</cp:lastModifiedBy>
  <cp:revision>461</cp:revision>
  <dcterms:created xsi:type="dcterms:W3CDTF">2014-04-17T22:28:38Z</dcterms:created>
  <dcterms:modified xsi:type="dcterms:W3CDTF">2020-08-26T02:14:03Z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